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4" r:id="rId9"/>
    <p:sldId id="263" r:id="rId10"/>
    <p:sldId id="265" r:id="rId11"/>
    <p:sldId id="266" r:id="rId12"/>
    <p:sldId id="269" r:id="rId13"/>
    <p:sldId id="267" r:id="rId14"/>
    <p:sldId id="268" r:id="rId15"/>
    <p:sldId id="291" r:id="rId16"/>
    <p:sldId id="270" r:id="rId17"/>
    <p:sldId id="271" r:id="rId18"/>
    <p:sldId id="272" r:id="rId19"/>
    <p:sldId id="273" r:id="rId20"/>
    <p:sldId id="274" r:id="rId21"/>
    <p:sldId id="275" r:id="rId22"/>
    <p:sldId id="276" r:id="rId23"/>
    <p:sldId id="277" r:id="rId24"/>
    <p:sldId id="290" r:id="rId25"/>
    <p:sldId id="278" r:id="rId26"/>
    <p:sldId id="279" r:id="rId27"/>
    <p:sldId id="280" r:id="rId28"/>
    <p:sldId id="281" r:id="rId29"/>
    <p:sldId id="284" r:id="rId30"/>
    <p:sldId id="288" r:id="rId31"/>
    <p:sldId id="289" r:id="rId32"/>
    <p:sldId id="282" r:id="rId33"/>
    <p:sldId id="285" r:id="rId34"/>
    <p:sldId id="286" r:id="rId35"/>
  </p:sldIdLst>
  <p:sldSz cx="12192000" cy="6858000"/>
  <p:notesSz cx="6858000" cy="9144000"/>
  <p:embeddedFontLst>
    <p:embeddedFont>
      <p:font typeface="Cambria Math" panose="02040503050406030204" pitchFamily="18" charset="0"/>
      <p:regular r:id="rId37"/>
    </p:embeddedFont>
    <p:embeddedFont>
      <p:font typeface="Play"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5qyoenVnILmAzEB5DRAvW5TRW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344"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7061fcdb39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7061fcdb3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7061fcdb3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7061fcdb3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7061fcdb3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7061fcdb3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408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7061fcdb3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7061fcdb3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7061fcdb39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7061fcdb3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70ffbe60d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70ffbe60d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715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70ffbe60d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70ffbe60d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 name="Google Shape;20;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 name="Google Shape;22;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42" name="Google Shape;4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2"/>
          <p:cNvSpPr>
            <a:spLocks noGrp="1"/>
          </p:cNvSpPr>
          <p:nvPr>
            <p:ph type="pic" idx="2"/>
          </p:nvPr>
        </p:nvSpPr>
        <p:spPr>
          <a:xfrm>
            <a:off x="5183188" y="987425"/>
            <a:ext cx="6172200" cy="4873625"/>
          </a:xfrm>
          <a:prstGeom prst="rect">
            <a:avLst/>
          </a:prstGeom>
          <a:noFill/>
          <a:ln>
            <a:noFill/>
          </a:ln>
        </p:spPr>
      </p:sp>
      <p:sp>
        <p:nvSpPr>
          <p:cNvPr id="64" name="Google Shape;64;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Play"/>
              <a:buNone/>
            </a:pPr>
            <a:r>
              <a:rPr lang="en-US"/>
              <a:t>Hannah Siegel	</a:t>
            </a:r>
            <a:endParaRPr/>
          </a:p>
        </p:txBody>
      </p:sp>
      <p:sp>
        <p:nvSpPr>
          <p:cNvPr id="85" name="Google Shape;85;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EE 436 Final Project</a:t>
            </a:r>
            <a:endParaRPr/>
          </a:p>
          <a:p>
            <a:pPr marL="0" lvl="0" indent="0" algn="ctr" rtl="0">
              <a:lnSpc>
                <a:spcPct val="90000"/>
              </a:lnSpc>
              <a:spcBef>
                <a:spcPts val="1000"/>
              </a:spcBef>
              <a:spcAft>
                <a:spcPts val="0"/>
              </a:spcAft>
              <a:buClr>
                <a:schemeClr val="dk1"/>
              </a:buClr>
              <a:buSzPts val="2400"/>
              <a:buNone/>
            </a:pPr>
            <a:r>
              <a:rPr lang="en-US"/>
              <a:t>Numerical Modeling Report</a:t>
            </a:r>
            <a:endParaRPr/>
          </a:p>
          <a:p>
            <a:pPr marL="0" lvl="0" indent="0" algn="ctr" rtl="0">
              <a:lnSpc>
                <a:spcPct val="90000"/>
              </a:lnSpc>
              <a:spcBef>
                <a:spcPts val="1000"/>
              </a:spcBef>
              <a:spcAft>
                <a:spcPts val="0"/>
              </a:spcAft>
              <a:buClr>
                <a:schemeClr val="dk1"/>
              </a:buClr>
              <a:buSzPts val="2400"/>
              <a:buNone/>
            </a:pPr>
            <a:r>
              <a:rPr lang="en-US"/>
              <a:t>5/8/2024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Wilkinson power divider</a:t>
            </a:r>
            <a:br>
              <a:rPr lang="en-US"/>
            </a:br>
            <a:r>
              <a:rPr lang="en-US" sz="3200"/>
              <a:t>Insert the simulation geometry</a:t>
            </a:r>
            <a:endParaRPr/>
          </a:p>
        </p:txBody>
      </p:sp>
      <p:pic>
        <p:nvPicPr>
          <p:cNvPr id="155" name="Google Shape;155;p10"/>
          <p:cNvPicPr preferRelativeResize="0">
            <a:picLocks noGrp="1"/>
          </p:cNvPicPr>
          <p:nvPr>
            <p:ph type="body" idx="1"/>
          </p:nvPr>
        </p:nvPicPr>
        <p:blipFill rotWithShape="1">
          <a:blip r:embed="rId3">
            <a:alphaModFix/>
          </a:blip>
          <a:srcRect/>
          <a:stretch/>
        </p:blipFill>
        <p:spPr>
          <a:xfrm>
            <a:off x="321365" y="2221396"/>
            <a:ext cx="11197388" cy="36079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Wilkinson power divider</a:t>
            </a:r>
            <a:br>
              <a:rPr lang="en-US"/>
            </a:br>
            <a:r>
              <a:rPr lang="en-US" sz="3200"/>
              <a:t>Insert S11 plot in the range of 2 – 4 GHz</a:t>
            </a:r>
            <a:endParaRPr/>
          </a:p>
        </p:txBody>
      </p:sp>
      <p:pic>
        <p:nvPicPr>
          <p:cNvPr id="161" name="Google Shape;161;p11"/>
          <p:cNvPicPr preferRelativeResize="0">
            <a:picLocks noGrp="1"/>
          </p:cNvPicPr>
          <p:nvPr>
            <p:ph type="body" idx="1"/>
          </p:nvPr>
        </p:nvPicPr>
        <p:blipFill rotWithShape="1">
          <a:blip r:embed="rId3">
            <a:alphaModFix/>
          </a:blip>
          <a:srcRect/>
          <a:stretch/>
        </p:blipFill>
        <p:spPr>
          <a:xfrm>
            <a:off x="1623792" y="1825625"/>
            <a:ext cx="8944415" cy="4351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Wilkinson power divider</a:t>
            </a:r>
            <a:endParaRPr/>
          </a:p>
        </p:txBody>
      </p:sp>
      <p:sp>
        <p:nvSpPr>
          <p:cNvPr id="179" name="Google Shape;179;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a. What are the maximum and minimum reflection coefficients in dB scale?</a:t>
            </a:r>
            <a:endParaRPr/>
          </a:p>
        </p:txBody>
      </p:sp>
      <p:sp>
        <p:nvSpPr>
          <p:cNvPr id="180" name="Google Shape;180;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dirty="0" err="1"/>
              <a:t>Γ_max</a:t>
            </a:r>
            <a:r>
              <a:rPr lang="en-US" dirty="0"/>
              <a:t> = -13.47 dB</a:t>
            </a:r>
            <a:endParaRPr dirty="0"/>
          </a:p>
          <a:p>
            <a:pPr marL="228600" lvl="0" indent="-228600" algn="l" rtl="0">
              <a:lnSpc>
                <a:spcPct val="90000"/>
              </a:lnSpc>
              <a:spcBef>
                <a:spcPts val="1000"/>
              </a:spcBef>
              <a:spcAft>
                <a:spcPts val="0"/>
              </a:spcAft>
              <a:buClr>
                <a:schemeClr val="dk1"/>
              </a:buClr>
              <a:buSzPct val="100000"/>
              <a:buChar char="•"/>
            </a:pPr>
            <a:r>
              <a:rPr lang="en-US" dirty="0" err="1"/>
              <a:t>Γ_min</a:t>
            </a:r>
            <a:r>
              <a:rPr lang="en-US" dirty="0"/>
              <a:t> = -50.63 dB</a:t>
            </a:r>
          </a:p>
          <a:p>
            <a:pPr marL="228600" lvl="0" indent="-228600" algn="l" rtl="0">
              <a:lnSpc>
                <a:spcPct val="90000"/>
              </a:lnSpc>
              <a:spcBef>
                <a:spcPts val="1000"/>
              </a:spcBef>
              <a:spcAft>
                <a:spcPts val="0"/>
              </a:spcAft>
              <a:buClr>
                <a:schemeClr val="dk1"/>
              </a:buClr>
              <a:buSzPct val="100000"/>
              <a:buChar char="•"/>
            </a:pPr>
            <a:endParaRPr lang="en-US" dirty="0"/>
          </a:p>
          <a:p>
            <a:pPr marL="228600" lvl="0" indent="-228600" algn="l" rtl="0">
              <a:lnSpc>
                <a:spcPct val="90000"/>
              </a:lnSpc>
              <a:spcBef>
                <a:spcPts val="1000"/>
              </a:spcBef>
              <a:spcAft>
                <a:spcPts val="0"/>
              </a:spcAft>
              <a:buClr>
                <a:schemeClr val="dk1"/>
              </a:buClr>
              <a:buSzPct val="100000"/>
              <a:buChar char="•"/>
            </a:pPr>
            <a:endParaRPr dirty="0"/>
          </a:p>
          <a:p>
            <a:pPr marL="228600" lvl="0" indent="-64135" algn="l" rtl="0">
              <a:lnSpc>
                <a:spcPct val="90000"/>
              </a:lnSpc>
              <a:spcBef>
                <a:spcPts val="1000"/>
              </a:spcBef>
              <a:spcAft>
                <a:spcPts val="0"/>
              </a:spcAft>
              <a:buClr>
                <a:schemeClr val="dk1"/>
              </a:buClr>
              <a:buSzPct val="100000"/>
              <a:buNone/>
            </a:pPr>
            <a:endParaRPr dirty="0"/>
          </a:p>
        </p:txBody>
      </p:sp>
      <p:sp>
        <p:nvSpPr>
          <p:cNvPr id="181" name="Google Shape;181;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b. Does the S11 plot make sense? Explain your answer. </a:t>
            </a:r>
            <a:endParaRPr/>
          </a:p>
        </p:txBody>
      </p:sp>
      <p:sp>
        <p:nvSpPr>
          <p:cNvPr id="182" name="Google Shape;182;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a:t>This S11 plot makes sense because the resonant frequency is 3.09 GHz, which is very close to the desired 3 GHz. </a:t>
            </a:r>
            <a:endParaRPr/>
          </a:p>
          <a:p>
            <a:pPr marL="228600" lvl="0" indent="-228600" algn="l" rtl="0">
              <a:lnSpc>
                <a:spcPct val="90000"/>
              </a:lnSpc>
              <a:spcBef>
                <a:spcPts val="1000"/>
              </a:spcBef>
              <a:spcAft>
                <a:spcPts val="0"/>
              </a:spcAft>
              <a:buClr>
                <a:schemeClr val="dk1"/>
              </a:buClr>
              <a:buSzPct val="100000"/>
              <a:buChar char="•"/>
            </a:pPr>
            <a:r>
              <a:rPr lang="en-US"/>
              <a:t>The expected return loss for a Wilkinson’s power divider operating at a resonant frequency below 6 GHz about 20 dB, which fits the return loss of about 50dB from the power divider designed.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Wilkinson power divider</a:t>
            </a:r>
            <a:br>
              <a:rPr lang="en-US"/>
            </a:br>
            <a:r>
              <a:rPr lang="en-US" sz="3200"/>
              <a:t>Insert the simulation geometry</a:t>
            </a:r>
            <a:endParaRPr/>
          </a:p>
        </p:txBody>
      </p:sp>
      <p:pic>
        <p:nvPicPr>
          <p:cNvPr id="167" name="Google Shape;167;p12"/>
          <p:cNvPicPr preferRelativeResize="0">
            <a:picLocks noGrp="1"/>
          </p:cNvPicPr>
          <p:nvPr>
            <p:ph type="body" idx="1"/>
          </p:nvPr>
        </p:nvPicPr>
        <p:blipFill rotWithShape="1">
          <a:blip r:embed="rId3">
            <a:alphaModFix/>
          </a:blip>
          <a:srcRect/>
          <a:stretch/>
        </p:blipFill>
        <p:spPr>
          <a:xfrm>
            <a:off x="1900022" y="1910449"/>
            <a:ext cx="8391956" cy="41816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Wilkinson power divider</a:t>
            </a:r>
            <a:br>
              <a:rPr lang="en-US"/>
            </a:br>
            <a:r>
              <a:rPr lang="en-US"/>
              <a:t>. </a:t>
            </a:r>
            <a:r>
              <a:rPr lang="en-US" sz="3200"/>
              <a:t>Insert S11 plot in the range of 2 – 4 GHz</a:t>
            </a:r>
            <a:endParaRPr/>
          </a:p>
        </p:txBody>
      </p:sp>
      <p:pic>
        <p:nvPicPr>
          <p:cNvPr id="173" name="Google Shape;173;p13"/>
          <p:cNvPicPr preferRelativeResize="0">
            <a:picLocks noGrp="1"/>
          </p:cNvPicPr>
          <p:nvPr>
            <p:ph type="body" idx="1"/>
          </p:nvPr>
        </p:nvPicPr>
        <p:blipFill rotWithShape="1">
          <a:blip r:embed="rId3">
            <a:alphaModFix/>
          </a:blip>
          <a:srcRect/>
          <a:stretch/>
        </p:blipFill>
        <p:spPr>
          <a:xfrm>
            <a:off x="1632128" y="1825625"/>
            <a:ext cx="8927744" cy="43513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C84E-F3DA-A90C-591B-38F3F0361FC2}"/>
              </a:ext>
            </a:extLst>
          </p:cNvPr>
          <p:cNvSpPr>
            <a:spLocks noGrp="1"/>
          </p:cNvSpPr>
          <p:nvPr>
            <p:ph type="title"/>
          </p:nvPr>
        </p:nvSpPr>
        <p:spPr/>
        <p:txBody>
          <a:bodyPr>
            <a:normAutofit/>
          </a:bodyPr>
          <a:lstStyle/>
          <a:p>
            <a:r>
              <a:rPr lang="en-US" sz="4000" dirty="0">
                <a:latin typeface="+mn-lt"/>
              </a:rPr>
              <a:t>Wilkinson Power Divider Design Justification</a:t>
            </a:r>
          </a:p>
        </p:txBody>
      </p:sp>
      <p:sp>
        <p:nvSpPr>
          <p:cNvPr id="3" name="Text Placeholder 2">
            <a:extLst>
              <a:ext uri="{FF2B5EF4-FFF2-40B4-BE49-F238E27FC236}">
                <a16:creationId xmlns:a16="http://schemas.microsoft.com/office/drawing/2014/main" id="{94994AF2-9920-7612-1AA7-6936A8032A7D}"/>
              </a:ext>
            </a:extLst>
          </p:cNvPr>
          <p:cNvSpPr>
            <a:spLocks noGrp="1"/>
          </p:cNvSpPr>
          <p:nvPr>
            <p:ph type="body" idx="1"/>
          </p:nvPr>
        </p:nvSpPr>
        <p:spPr/>
        <p:txBody>
          <a:bodyPr>
            <a:normAutofit fontScale="85000" lnSpcReduction="20000"/>
          </a:bodyPr>
          <a:lstStyle/>
          <a:p>
            <a:r>
              <a:rPr lang="en-US" dirty="0"/>
              <a:t>The previous Wilkinson Power Divider follows the expected design as covered in class and in previous class activities.</a:t>
            </a:r>
          </a:p>
          <a:p>
            <a:r>
              <a:rPr lang="en-US" dirty="0"/>
              <a:t>The issue with this design is that it resulted in a significant amount of errors when interacting with ports and the resistor. These issues seemed to persist without any solution and when the design did compile successfully, the results were suboptimal. </a:t>
            </a:r>
          </a:p>
          <a:p>
            <a:r>
              <a:rPr lang="en-US" dirty="0"/>
              <a:t>These issues are what compelled me to choose an alternative design for the power divider. This design produces the same result and behavior because the bar from which the two arms branch is symmetrical and therefore acts in the same way as if the arms had been positioned in a diagonal formation. </a:t>
            </a:r>
          </a:p>
          <a:p>
            <a:r>
              <a:rPr lang="en-US" dirty="0"/>
              <a:t>To physically implement this design, it would be recommended to make a triangular notch in the center of the bar, as it has been shown in other cases to improve the performance of this type of alternative design. </a:t>
            </a:r>
          </a:p>
        </p:txBody>
      </p:sp>
    </p:spTree>
    <p:extLst>
      <p:ext uri="{BB962C8B-B14F-4D97-AF65-F5344CB8AC3E}">
        <p14:creationId xmlns:p14="http://schemas.microsoft.com/office/powerpoint/2010/main" val="2417005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US" sz="3600"/>
              <a:t>Plot S21 and S31 (two plots superimpose) in the range of 2 – 4 GHz</a:t>
            </a:r>
            <a:br>
              <a:rPr lang="en-US"/>
            </a:br>
            <a:r>
              <a:rPr lang="en-US" sz="2200"/>
              <a:t>note: both lines are exactly the same so only one is visible </a:t>
            </a:r>
            <a:endParaRPr/>
          </a:p>
        </p:txBody>
      </p:sp>
      <p:pic>
        <p:nvPicPr>
          <p:cNvPr id="188" name="Google Shape;188;p15"/>
          <p:cNvPicPr preferRelativeResize="0">
            <a:picLocks noGrp="1"/>
          </p:cNvPicPr>
          <p:nvPr>
            <p:ph type="body" idx="1"/>
          </p:nvPr>
        </p:nvPicPr>
        <p:blipFill rotWithShape="1">
          <a:blip r:embed="rId3">
            <a:alphaModFix/>
          </a:blip>
          <a:srcRect/>
          <a:stretch/>
        </p:blipFill>
        <p:spPr>
          <a:xfrm>
            <a:off x="838200" y="1875099"/>
            <a:ext cx="10515600" cy="42523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Wilkinson power divider</a:t>
            </a:r>
            <a:endParaRPr/>
          </a:p>
        </p:txBody>
      </p:sp>
      <p:sp>
        <p:nvSpPr>
          <p:cNvPr id="194" name="Google Shape;194;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a. What is the anticipated transmission coefficient?</a:t>
            </a:r>
            <a:endParaRPr/>
          </a:p>
        </p:txBody>
      </p:sp>
      <p:sp>
        <p:nvSpPr>
          <p:cNvPr id="195" name="Google Shape;195;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The anticipated transmission coefficient is around -7dB. This value was reached by using the reflection coefficient to calculate the projected transmission coefficient. </a:t>
            </a:r>
            <a:endParaRPr/>
          </a:p>
        </p:txBody>
      </p:sp>
      <p:sp>
        <p:nvSpPr>
          <p:cNvPr id="196" name="Google Shape;196;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b. What are the simulated maximum and minimum transmission coefficients in dB?</a:t>
            </a:r>
            <a:endParaRPr/>
          </a:p>
        </p:txBody>
      </p:sp>
      <p:sp>
        <p:nvSpPr>
          <p:cNvPr id="197" name="Google Shape;197;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T_max = -5.06 dB </a:t>
            </a:r>
            <a:endParaRPr/>
          </a:p>
          <a:p>
            <a:pPr marL="228600" lvl="0" indent="-228600" algn="l" rtl="0">
              <a:lnSpc>
                <a:spcPct val="90000"/>
              </a:lnSpc>
              <a:spcBef>
                <a:spcPts val="1000"/>
              </a:spcBef>
              <a:spcAft>
                <a:spcPts val="0"/>
              </a:spcAft>
              <a:buClr>
                <a:schemeClr val="dk1"/>
              </a:buClr>
              <a:buSzPts val="2800"/>
              <a:buChar char="•"/>
            </a:pPr>
            <a:r>
              <a:rPr lang="en-US"/>
              <a:t>T_min = -6.78 dB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US"/>
              <a:t>Sonnet: Wilkinson power divider</a:t>
            </a:r>
            <a:br>
              <a:rPr lang="en-US"/>
            </a:br>
            <a:r>
              <a:rPr lang="en-US" sz="3600"/>
              <a:t>c. Do these values make sense? Explain your answer.</a:t>
            </a:r>
            <a:br>
              <a:rPr lang="en-US" sz="4400"/>
            </a:br>
            <a:endParaRPr/>
          </a:p>
        </p:txBody>
      </p:sp>
      <p:sp>
        <p:nvSpPr>
          <p:cNvPr id="203" name="Google Shape;203;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These values do make sense as the overlapping of S21 and S31 indicates that there is an equal power division to both ports, which is expected due to the power divider being symmetric. </a:t>
            </a:r>
          </a:p>
          <a:p>
            <a:pPr marL="228600" lvl="0" indent="-228600" algn="l" rtl="0">
              <a:lnSpc>
                <a:spcPct val="90000"/>
              </a:lnSpc>
              <a:spcBef>
                <a:spcPts val="0"/>
              </a:spcBef>
              <a:spcAft>
                <a:spcPts val="0"/>
              </a:spcAft>
              <a:buClr>
                <a:schemeClr val="dk1"/>
              </a:buClr>
              <a:buSzPts val="2800"/>
              <a:buChar char="•"/>
            </a:pPr>
            <a:endParaRPr lang="en-US" dirty="0"/>
          </a:p>
          <a:p>
            <a:pPr marL="228600" lvl="0" indent="-228600" algn="l" rtl="0">
              <a:lnSpc>
                <a:spcPct val="90000"/>
              </a:lnSpc>
              <a:spcBef>
                <a:spcPts val="0"/>
              </a:spcBef>
              <a:spcAft>
                <a:spcPts val="0"/>
              </a:spcAft>
              <a:buClr>
                <a:schemeClr val="dk1"/>
              </a:buClr>
              <a:buSzPts val="2800"/>
              <a:buChar char="•"/>
            </a:pPr>
            <a:r>
              <a:rPr lang="en-US" dirty="0"/>
              <a:t>These results validate that S21 = S31</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Stepped impedance low-pass filter</a:t>
            </a:r>
            <a:endParaRPr/>
          </a:p>
        </p:txBody>
      </p:sp>
      <p:pic>
        <p:nvPicPr>
          <p:cNvPr id="3" name="Picture 2">
            <a:extLst>
              <a:ext uri="{FF2B5EF4-FFF2-40B4-BE49-F238E27FC236}">
                <a16:creationId xmlns:a16="http://schemas.microsoft.com/office/drawing/2014/main" id="{D8C2D093-4348-05C0-89AE-75F91073E1AC}"/>
              </a:ext>
            </a:extLst>
          </p:cNvPr>
          <p:cNvPicPr>
            <a:picLocks noChangeAspect="1"/>
          </p:cNvPicPr>
          <p:nvPr/>
        </p:nvPicPr>
        <p:blipFill>
          <a:blip r:embed="rId3"/>
          <a:stretch>
            <a:fillRect/>
          </a:stretch>
        </p:blipFill>
        <p:spPr>
          <a:xfrm>
            <a:off x="973368" y="1639021"/>
            <a:ext cx="3227003" cy="2095279"/>
          </a:xfrm>
          <a:prstGeom prst="rect">
            <a:avLst/>
          </a:prstGeom>
        </p:spPr>
      </p:pic>
      <p:pic>
        <p:nvPicPr>
          <p:cNvPr id="5" name="Picture 4">
            <a:extLst>
              <a:ext uri="{FF2B5EF4-FFF2-40B4-BE49-F238E27FC236}">
                <a16:creationId xmlns:a16="http://schemas.microsoft.com/office/drawing/2014/main" id="{3CBF4AFE-7431-D6DB-B98C-EB7401EC2E2F}"/>
              </a:ext>
            </a:extLst>
          </p:cNvPr>
          <p:cNvPicPr>
            <a:picLocks noChangeAspect="1"/>
          </p:cNvPicPr>
          <p:nvPr/>
        </p:nvPicPr>
        <p:blipFill>
          <a:blip r:embed="rId4"/>
          <a:stretch>
            <a:fillRect/>
          </a:stretch>
        </p:blipFill>
        <p:spPr>
          <a:xfrm>
            <a:off x="4425463" y="1652894"/>
            <a:ext cx="3270140" cy="2081406"/>
          </a:xfrm>
          <a:prstGeom prst="rect">
            <a:avLst/>
          </a:prstGeom>
        </p:spPr>
      </p:pic>
      <p:pic>
        <p:nvPicPr>
          <p:cNvPr id="7" name="Picture 6">
            <a:extLst>
              <a:ext uri="{FF2B5EF4-FFF2-40B4-BE49-F238E27FC236}">
                <a16:creationId xmlns:a16="http://schemas.microsoft.com/office/drawing/2014/main" id="{EBC922CC-EA54-8693-657B-6CD4E8545C41}"/>
              </a:ext>
            </a:extLst>
          </p:cNvPr>
          <p:cNvPicPr>
            <a:picLocks noChangeAspect="1"/>
          </p:cNvPicPr>
          <p:nvPr/>
        </p:nvPicPr>
        <p:blipFill>
          <a:blip r:embed="rId5"/>
          <a:stretch>
            <a:fillRect/>
          </a:stretch>
        </p:blipFill>
        <p:spPr>
          <a:xfrm>
            <a:off x="8145787" y="1652894"/>
            <a:ext cx="3208013" cy="2110535"/>
          </a:xfrm>
          <a:prstGeom prst="rect">
            <a:avLst/>
          </a:prstGeom>
        </p:spPr>
      </p:pic>
      <p:pic>
        <p:nvPicPr>
          <p:cNvPr id="9" name="Picture 8">
            <a:extLst>
              <a:ext uri="{FF2B5EF4-FFF2-40B4-BE49-F238E27FC236}">
                <a16:creationId xmlns:a16="http://schemas.microsoft.com/office/drawing/2014/main" id="{001A54EC-8645-97DA-1F5D-88DBA9CC239D}"/>
              </a:ext>
            </a:extLst>
          </p:cNvPr>
          <p:cNvPicPr>
            <a:picLocks noChangeAspect="1"/>
          </p:cNvPicPr>
          <p:nvPr/>
        </p:nvPicPr>
        <p:blipFill>
          <a:blip r:embed="rId6"/>
          <a:stretch>
            <a:fillRect/>
          </a:stretch>
        </p:blipFill>
        <p:spPr>
          <a:xfrm>
            <a:off x="2409651" y="3981596"/>
            <a:ext cx="3137079" cy="2053200"/>
          </a:xfrm>
          <a:prstGeom prst="rect">
            <a:avLst/>
          </a:prstGeom>
        </p:spPr>
      </p:pic>
      <p:pic>
        <p:nvPicPr>
          <p:cNvPr id="11" name="Picture 10">
            <a:extLst>
              <a:ext uri="{FF2B5EF4-FFF2-40B4-BE49-F238E27FC236}">
                <a16:creationId xmlns:a16="http://schemas.microsoft.com/office/drawing/2014/main" id="{1337FEF6-FAF3-7AC9-1DBF-C4A9DA5E2A1D}"/>
              </a:ext>
            </a:extLst>
          </p:cNvPr>
          <p:cNvPicPr>
            <a:picLocks noChangeAspect="1"/>
          </p:cNvPicPr>
          <p:nvPr/>
        </p:nvPicPr>
        <p:blipFill>
          <a:blip r:embed="rId7"/>
          <a:stretch>
            <a:fillRect/>
          </a:stretch>
        </p:blipFill>
        <p:spPr>
          <a:xfrm>
            <a:off x="6440958" y="4001294"/>
            <a:ext cx="3038348" cy="1964741"/>
          </a:xfrm>
          <a:prstGeom prst="rect">
            <a:avLst/>
          </a:prstGeom>
        </p:spPr>
      </p:pic>
      <p:sp>
        <p:nvSpPr>
          <p:cNvPr id="12" name="TextBox 11">
            <a:extLst>
              <a:ext uri="{FF2B5EF4-FFF2-40B4-BE49-F238E27FC236}">
                <a16:creationId xmlns:a16="http://schemas.microsoft.com/office/drawing/2014/main" id="{D1BF076F-E171-375E-E852-E0E3C6E78D2D}"/>
              </a:ext>
            </a:extLst>
          </p:cNvPr>
          <p:cNvSpPr txBox="1"/>
          <p:nvPr/>
        </p:nvSpPr>
        <p:spPr>
          <a:xfrm>
            <a:off x="1063292" y="1772992"/>
            <a:ext cx="793124" cy="307777"/>
          </a:xfrm>
          <a:prstGeom prst="rect">
            <a:avLst/>
          </a:prstGeom>
          <a:noFill/>
        </p:spPr>
        <p:txBody>
          <a:bodyPr wrap="square" rtlCol="0">
            <a:spAutoFit/>
          </a:bodyPr>
          <a:lstStyle/>
          <a:p>
            <a:r>
              <a:rPr lang="en-US" dirty="0"/>
              <a:t>C1</a:t>
            </a:r>
          </a:p>
        </p:txBody>
      </p:sp>
      <p:sp>
        <p:nvSpPr>
          <p:cNvPr id="13" name="TextBox 12">
            <a:extLst>
              <a:ext uri="{FF2B5EF4-FFF2-40B4-BE49-F238E27FC236}">
                <a16:creationId xmlns:a16="http://schemas.microsoft.com/office/drawing/2014/main" id="{F3C1E57E-B891-ABA2-FEEE-7005CD57CF39}"/>
              </a:ext>
            </a:extLst>
          </p:cNvPr>
          <p:cNvSpPr txBox="1"/>
          <p:nvPr/>
        </p:nvSpPr>
        <p:spPr>
          <a:xfrm>
            <a:off x="4534149" y="1784095"/>
            <a:ext cx="793124" cy="307777"/>
          </a:xfrm>
          <a:prstGeom prst="rect">
            <a:avLst/>
          </a:prstGeom>
          <a:noFill/>
        </p:spPr>
        <p:txBody>
          <a:bodyPr wrap="square" rtlCol="0">
            <a:spAutoFit/>
          </a:bodyPr>
          <a:lstStyle/>
          <a:p>
            <a:r>
              <a:rPr lang="en-US" dirty="0"/>
              <a:t>L2</a:t>
            </a:r>
          </a:p>
        </p:txBody>
      </p:sp>
      <p:sp>
        <p:nvSpPr>
          <p:cNvPr id="14" name="TextBox 13">
            <a:extLst>
              <a:ext uri="{FF2B5EF4-FFF2-40B4-BE49-F238E27FC236}">
                <a16:creationId xmlns:a16="http://schemas.microsoft.com/office/drawing/2014/main" id="{35C36D0C-D634-3ADA-B79E-3296DB1F86C8}"/>
              </a:ext>
            </a:extLst>
          </p:cNvPr>
          <p:cNvSpPr txBox="1"/>
          <p:nvPr/>
        </p:nvSpPr>
        <p:spPr>
          <a:xfrm>
            <a:off x="8376345" y="1784094"/>
            <a:ext cx="793124" cy="307777"/>
          </a:xfrm>
          <a:prstGeom prst="rect">
            <a:avLst/>
          </a:prstGeom>
          <a:noFill/>
        </p:spPr>
        <p:txBody>
          <a:bodyPr wrap="square" rtlCol="0">
            <a:spAutoFit/>
          </a:bodyPr>
          <a:lstStyle/>
          <a:p>
            <a:r>
              <a:rPr lang="en-US" dirty="0"/>
              <a:t>C3</a:t>
            </a:r>
          </a:p>
        </p:txBody>
      </p:sp>
      <p:sp>
        <p:nvSpPr>
          <p:cNvPr id="15" name="TextBox 14">
            <a:extLst>
              <a:ext uri="{FF2B5EF4-FFF2-40B4-BE49-F238E27FC236}">
                <a16:creationId xmlns:a16="http://schemas.microsoft.com/office/drawing/2014/main" id="{5716CE8D-B1AA-D318-50F3-E013C1DFC1F1}"/>
              </a:ext>
            </a:extLst>
          </p:cNvPr>
          <p:cNvSpPr txBox="1"/>
          <p:nvPr/>
        </p:nvSpPr>
        <p:spPr>
          <a:xfrm>
            <a:off x="2507872" y="4080457"/>
            <a:ext cx="793124" cy="307777"/>
          </a:xfrm>
          <a:prstGeom prst="rect">
            <a:avLst/>
          </a:prstGeom>
          <a:noFill/>
        </p:spPr>
        <p:txBody>
          <a:bodyPr wrap="square" rtlCol="0">
            <a:spAutoFit/>
          </a:bodyPr>
          <a:lstStyle/>
          <a:p>
            <a:r>
              <a:rPr lang="en-US" dirty="0"/>
              <a:t>C4</a:t>
            </a:r>
          </a:p>
        </p:txBody>
      </p:sp>
      <p:sp>
        <p:nvSpPr>
          <p:cNvPr id="16" name="TextBox 15">
            <a:extLst>
              <a:ext uri="{FF2B5EF4-FFF2-40B4-BE49-F238E27FC236}">
                <a16:creationId xmlns:a16="http://schemas.microsoft.com/office/drawing/2014/main" id="{926E9581-BC09-F955-38D9-41F8247FD28D}"/>
              </a:ext>
            </a:extLst>
          </p:cNvPr>
          <p:cNvSpPr txBox="1"/>
          <p:nvPr/>
        </p:nvSpPr>
        <p:spPr>
          <a:xfrm>
            <a:off x="6517495" y="4092020"/>
            <a:ext cx="793124" cy="307777"/>
          </a:xfrm>
          <a:prstGeom prst="rect">
            <a:avLst/>
          </a:prstGeom>
          <a:noFill/>
        </p:spPr>
        <p:txBody>
          <a:bodyPr wrap="square" rtlCol="0">
            <a:spAutoFit/>
          </a:bodyPr>
          <a:lstStyle/>
          <a:p>
            <a:r>
              <a:rPr lang="en-US" dirty="0"/>
              <a:t>L5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50 Ω transmission line</a:t>
            </a:r>
            <a:endParaRPr/>
          </a:p>
        </p:txBody>
      </p:sp>
      <p:sp>
        <p:nvSpPr>
          <p:cNvPr id="91" name="Google Shape;91;p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a:t>em:Talk Screenshot</a:t>
            </a:r>
            <a:endParaRPr/>
          </a:p>
        </p:txBody>
      </p:sp>
      <p:pic>
        <p:nvPicPr>
          <p:cNvPr id="92" name="Google Shape;92;p2"/>
          <p:cNvPicPr preferRelativeResize="0">
            <a:picLocks noGrp="1"/>
          </p:cNvPicPr>
          <p:nvPr>
            <p:ph type="body" idx="2"/>
          </p:nvPr>
        </p:nvPicPr>
        <p:blipFill rotWithShape="1">
          <a:blip r:embed="rId3">
            <a:alphaModFix/>
          </a:blip>
          <a:srcRect/>
          <a:stretch/>
        </p:blipFill>
        <p:spPr>
          <a:xfrm>
            <a:off x="839788" y="2679950"/>
            <a:ext cx="5157787" cy="3334838"/>
          </a:xfrm>
          <a:prstGeom prst="rect">
            <a:avLst/>
          </a:prstGeom>
          <a:noFill/>
          <a:ln>
            <a:noFill/>
          </a:ln>
        </p:spPr>
      </p:pic>
      <p:sp>
        <p:nvSpPr>
          <p:cNvPr id="93" name="Google Shape;93;p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endParaRPr dirty="0"/>
          </a:p>
        </p:txBody>
      </p:sp>
      <p:sp>
        <p:nvSpPr>
          <p:cNvPr id="94" name="Google Shape;94;p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Play"/>
              <a:buNone/>
            </a:pPr>
            <a:r>
              <a:rPr lang="en-US"/>
              <a:t>Sonnet: Stepped impedance low-pass filter</a:t>
            </a:r>
            <a:br>
              <a:rPr lang="en-US"/>
            </a:br>
            <a:r>
              <a:rPr lang="en-US" sz="3200"/>
              <a:t>Insert the simulation geometry</a:t>
            </a:r>
            <a:endParaRPr/>
          </a:p>
        </p:txBody>
      </p:sp>
      <p:pic>
        <p:nvPicPr>
          <p:cNvPr id="216" name="Google Shape;216;p19"/>
          <p:cNvPicPr preferRelativeResize="0"/>
          <p:nvPr/>
        </p:nvPicPr>
        <p:blipFill>
          <a:blip r:embed="rId3">
            <a:alphaModFix/>
          </a:blip>
          <a:stretch>
            <a:fillRect/>
          </a:stretch>
        </p:blipFill>
        <p:spPr>
          <a:xfrm>
            <a:off x="7048583" y="1480725"/>
            <a:ext cx="2693175" cy="5012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7061fcdb39_0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Play"/>
              <a:buNone/>
            </a:pPr>
            <a:r>
              <a:rPr lang="en-US"/>
              <a:t>Insert dB(S21) plot from 0 to 6 GHz and mark the cut-off frequency (- 3dB point) on the plot</a:t>
            </a:r>
            <a:endParaRPr/>
          </a:p>
        </p:txBody>
      </p:sp>
      <p:sp>
        <p:nvSpPr>
          <p:cNvPr id="222" name="Google Shape;222;g27061fcdb39_0_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23" name="Google Shape;223;g27061fcdb39_0_1"/>
          <p:cNvPicPr preferRelativeResize="0"/>
          <p:nvPr/>
        </p:nvPicPr>
        <p:blipFill>
          <a:blip r:embed="rId3">
            <a:alphaModFix/>
          </a:blip>
          <a:stretch>
            <a:fillRect/>
          </a:stretch>
        </p:blipFill>
        <p:spPr>
          <a:xfrm>
            <a:off x="798125" y="1825625"/>
            <a:ext cx="9193276" cy="4663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Play"/>
              <a:buNone/>
            </a:pPr>
            <a:r>
              <a:rPr lang="en-US"/>
              <a:t>Insert dB(S21) plot from 0 to 6 GHz and mark the cut-off frequency (- 3dB point) on the plot</a:t>
            </a:r>
            <a:endParaRPr/>
          </a:p>
        </p:txBody>
      </p:sp>
      <p:sp>
        <p:nvSpPr>
          <p:cNvPr id="229" name="Google Shape;229;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a:t>a. What is the cut-off frequency?</a:t>
            </a:r>
            <a:endParaRPr/>
          </a:p>
        </p:txBody>
      </p:sp>
      <p:sp>
        <p:nvSpPr>
          <p:cNvPr id="230" name="Google Shape;230;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cut-off frequency measured at -3 dB point is 2.54 GHz. </a:t>
            </a:r>
            <a:endParaRPr/>
          </a:p>
          <a:p>
            <a:pPr marL="228600" lvl="0" indent="0" algn="l" rtl="0">
              <a:lnSpc>
                <a:spcPct val="90000"/>
              </a:lnSpc>
              <a:spcBef>
                <a:spcPts val="0"/>
              </a:spcBef>
              <a:spcAft>
                <a:spcPts val="0"/>
              </a:spcAft>
              <a:buNone/>
            </a:pPr>
            <a:endParaRPr/>
          </a:p>
        </p:txBody>
      </p:sp>
      <p:sp>
        <p:nvSpPr>
          <p:cNvPr id="231" name="Google Shape;231;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a:t>b. Does this meet your design specifications?</a:t>
            </a:r>
            <a:endParaRPr/>
          </a:p>
        </p:txBody>
      </p:sp>
      <p:sp>
        <p:nvSpPr>
          <p:cNvPr id="232" name="Google Shape;232;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This does meet the design specifications for the filter.</a:t>
            </a:r>
            <a:endParaRPr/>
          </a:p>
          <a:p>
            <a:pPr marL="228600" lvl="0" indent="-165100" algn="l" rtl="0">
              <a:lnSpc>
                <a:spcPct val="90000"/>
              </a:lnSpc>
              <a:spcBef>
                <a:spcPts val="0"/>
              </a:spcBef>
              <a:spcAft>
                <a:spcPts val="0"/>
              </a:spcAft>
              <a:buSzPts val="1800"/>
              <a:buChar char="•"/>
            </a:pPr>
            <a:r>
              <a:rPr lang="en-US"/>
              <a:t>The cut-off frequency for the filter per the design specifications was 3 GHz, but the actual cut off frequency was 2.54 GHz. This is not a number that is unreasonable, but it is a significant enough discrepancy to be notes.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7061fcdb39_0_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latin typeface="+mn-lt"/>
              </a:rPr>
              <a:t>Microstrip Line Coupler</a:t>
            </a:r>
            <a:endParaRPr dirty="0">
              <a:latin typeface="+mn-lt"/>
            </a:endParaRPr>
          </a:p>
        </p:txBody>
      </p:sp>
      <p:sp>
        <p:nvSpPr>
          <p:cNvPr id="238" name="Google Shape;238;g27061fcdb39_0_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9" name="Google Shape;239;g27061fcdb39_0_24"/>
          <p:cNvPicPr preferRelativeResize="0"/>
          <p:nvPr/>
        </p:nvPicPr>
        <p:blipFill>
          <a:blip r:embed="rId3">
            <a:alphaModFix/>
          </a:blip>
          <a:stretch>
            <a:fillRect/>
          </a:stretch>
        </p:blipFill>
        <p:spPr>
          <a:xfrm>
            <a:off x="838200" y="1825625"/>
            <a:ext cx="7442324" cy="3881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7061fcdb39_0_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latin typeface="+mn-lt"/>
              </a:rPr>
              <a:t>Microstrip Line Coupler</a:t>
            </a:r>
            <a:br>
              <a:rPr lang="en-US" dirty="0">
                <a:latin typeface="+mn-lt"/>
              </a:rPr>
            </a:br>
            <a:r>
              <a:rPr lang="en-US" sz="3200" dirty="0">
                <a:latin typeface="+mn-lt"/>
              </a:rPr>
              <a:t>insert geometry</a:t>
            </a:r>
            <a:endParaRPr sz="3200" dirty="0">
              <a:latin typeface="+mn-lt"/>
            </a:endParaRPr>
          </a:p>
        </p:txBody>
      </p:sp>
      <p:sp>
        <p:nvSpPr>
          <p:cNvPr id="238" name="Google Shape;238;g27061fcdb39_0_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dirty="0"/>
          </a:p>
        </p:txBody>
      </p:sp>
      <p:pic>
        <p:nvPicPr>
          <p:cNvPr id="3" name="Picture 2">
            <a:extLst>
              <a:ext uri="{FF2B5EF4-FFF2-40B4-BE49-F238E27FC236}">
                <a16:creationId xmlns:a16="http://schemas.microsoft.com/office/drawing/2014/main" id="{B6CDFB08-692E-6BB6-34C1-797C6FFE5001}"/>
              </a:ext>
            </a:extLst>
          </p:cNvPr>
          <p:cNvPicPr>
            <a:picLocks noChangeAspect="1"/>
          </p:cNvPicPr>
          <p:nvPr/>
        </p:nvPicPr>
        <p:blipFill>
          <a:blip r:embed="rId3"/>
          <a:stretch>
            <a:fillRect/>
          </a:stretch>
        </p:blipFill>
        <p:spPr>
          <a:xfrm>
            <a:off x="838200" y="1735666"/>
            <a:ext cx="4381725" cy="3781619"/>
          </a:xfrm>
          <a:prstGeom prst="rect">
            <a:avLst/>
          </a:prstGeom>
        </p:spPr>
      </p:pic>
    </p:spTree>
    <p:extLst>
      <p:ext uri="{BB962C8B-B14F-4D97-AF65-F5344CB8AC3E}">
        <p14:creationId xmlns:p14="http://schemas.microsoft.com/office/powerpoint/2010/main" val="2183967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7061fcdb39_0_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S11</a:t>
            </a:r>
            <a:endParaRPr/>
          </a:p>
        </p:txBody>
      </p:sp>
      <p:sp>
        <p:nvSpPr>
          <p:cNvPr id="245" name="Google Shape;245;g27061fcdb39_0_30"/>
          <p:cNvSpPr txBox="1">
            <a:spLocks noGrp="1"/>
          </p:cNvSpPr>
          <p:nvPr>
            <p:ph type="body" idx="1"/>
          </p:nvPr>
        </p:nvSpPr>
        <p:spPr>
          <a:xfrm>
            <a:off x="7345250" y="1953295"/>
            <a:ext cx="4008549" cy="4586454"/>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dirty="0"/>
          </a:p>
        </p:txBody>
      </p:sp>
      <p:pic>
        <p:nvPicPr>
          <p:cNvPr id="246" name="Google Shape;246;g27061fcdb39_0_30"/>
          <p:cNvPicPr preferRelativeResize="0"/>
          <p:nvPr/>
        </p:nvPicPr>
        <p:blipFill>
          <a:blip r:embed="rId3">
            <a:alphaModFix/>
          </a:blip>
          <a:stretch>
            <a:fillRect/>
          </a:stretch>
        </p:blipFill>
        <p:spPr>
          <a:xfrm>
            <a:off x="838209" y="1884749"/>
            <a:ext cx="6369667" cy="4655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7061fcdb39_0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S31</a:t>
            </a:r>
            <a:endParaRPr/>
          </a:p>
        </p:txBody>
      </p:sp>
      <p:sp>
        <p:nvSpPr>
          <p:cNvPr id="252" name="Google Shape;252;g27061fcdb39_0_3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53" name="Google Shape;253;g27061fcdb39_0_36"/>
          <p:cNvPicPr preferRelativeResize="0"/>
          <p:nvPr/>
        </p:nvPicPr>
        <p:blipFill>
          <a:blip r:embed="rId3">
            <a:alphaModFix/>
          </a:blip>
          <a:stretch>
            <a:fillRect/>
          </a:stretch>
        </p:blipFill>
        <p:spPr>
          <a:xfrm>
            <a:off x="778425" y="1753264"/>
            <a:ext cx="8868101" cy="4495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US" dirty="0">
                <a:latin typeface="+mn-lt"/>
              </a:rPr>
              <a:t>Fabrication Report</a:t>
            </a:r>
            <a:br>
              <a:rPr lang="en-US" dirty="0">
                <a:latin typeface="+mn-lt"/>
              </a:rPr>
            </a:br>
            <a:r>
              <a:rPr lang="en-US" sz="3600" dirty="0">
                <a:latin typeface="+mn-lt"/>
              </a:rPr>
              <a:t>Insert photos of the measured S11 of the TX and RX antennas</a:t>
            </a:r>
            <a:endParaRPr dirty="0">
              <a:latin typeface="+mn-lt"/>
            </a:endParaRPr>
          </a:p>
        </p:txBody>
      </p:sp>
      <p:sp>
        <p:nvSpPr>
          <p:cNvPr id="259" name="Google Shape;259;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dirty="0"/>
          </a:p>
        </p:txBody>
      </p:sp>
      <p:sp>
        <p:nvSpPr>
          <p:cNvPr id="260" name="Google Shape;260;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dirty="0"/>
          </a:p>
        </p:txBody>
      </p:sp>
      <p:pic>
        <p:nvPicPr>
          <p:cNvPr id="6" name="Picture 5" descr="A device with a screen on it&#10;&#10;Description automatically generated">
            <a:extLst>
              <a:ext uri="{FF2B5EF4-FFF2-40B4-BE49-F238E27FC236}">
                <a16:creationId xmlns:a16="http://schemas.microsoft.com/office/drawing/2014/main" id="{6020AFD3-A5CD-FBDC-5C07-560B4F4A71BC}"/>
              </a:ext>
            </a:extLst>
          </p:cNvPr>
          <p:cNvPicPr>
            <a:picLocks noChangeAspect="1"/>
          </p:cNvPicPr>
          <p:nvPr/>
        </p:nvPicPr>
        <p:blipFill rotWithShape="1">
          <a:blip r:embed="rId3"/>
          <a:srcRect l="27731" t="27298" r="29765"/>
          <a:stretch/>
        </p:blipFill>
        <p:spPr>
          <a:xfrm rot="5400000">
            <a:off x="1611065" y="1477763"/>
            <a:ext cx="2914919" cy="3739434"/>
          </a:xfrm>
          <a:prstGeom prst="rect">
            <a:avLst/>
          </a:prstGeom>
        </p:spPr>
      </p:pic>
      <p:pic>
        <p:nvPicPr>
          <p:cNvPr id="3" name="Picture 2" descr="A hand holding a small black device with a screen&#10;&#10;Description automatically generated">
            <a:extLst>
              <a:ext uri="{FF2B5EF4-FFF2-40B4-BE49-F238E27FC236}">
                <a16:creationId xmlns:a16="http://schemas.microsoft.com/office/drawing/2014/main" id="{792FC11A-FB0B-E612-4999-0C969BE0A3D3}"/>
              </a:ext>
            </a:extLst>
          </p:cNvPr>
          <p:cNvPicPr>
            <a:picLocks noChangeAspect="1"/>
          </p:cNvPicPr>
          <p:nvPr/>
        </p:nvPicPr>
        <p:blipFill rotWithShape="1">
          <a:blip r:embed="rId4"/>
          <a:srcRect l="16526" t="24385" r="12159" b="15770"/>
          <a:stretch/>
        </p:blipFill>
        <p:spPr>
          <a:xfrm>
            <a:off x="6096000" y="1890020"/>
            <a:ext cx="4323009" cy="273781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dirty="0">
                <a:latin typeface="+mn-lt"/>
              </a:rPr>
              <a:t>a. What are the operating frequencies?</a:t>
            </a:r>
            <a:endParaRPr dirty="0">
              <a:latin typeface="+mn-lt"/>
            </a:endParaRPr>
          </a:p>
        </p:txBody>
      </p:sp>
      <p:sp>
        <p:nvSpPr>
          <p:cNvPr id="266" name="Google Shape;266;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The operating frequencies of both Rx and Tx are both approximately 3.1 GHZ. </a:t>
            </a:r>
          </a:p>
          <a:p>
            <a:pPr marL="228600" lvl="0" indent="-50800" algn="l" rtl="0">
              <a:lnSpc>
                <a:spcPct val="90000"/>
              </a:lnSpc>
              <a:spcBef>
                <a:spcPts val="0"/>
              </a:spcBef>
              <a:spcAft>
                <a:spcPts val="0"/>
              </a:spcAft>
              <a:buClr>
                <a:schemeClr val="dk1"/>
              </a:buClr>
              <a:buSzPts val="2800"/>
              <a:buNone/>
            </a:pPr>
            <a:endParaRPr lang="en-US" dirty="0"/>
          </a:p>
          <a:p>
            <a:pPr marL="228600" lvl="0" indent="-50800" algn="l" rtl="0">
              <a:lnSpc>
                <a:spcPct val="90000"/>
              </a:lnSpc>
              <a:spcBef>
                <a:spcPts val="0"/>
              </a:spcBef>
              <a:spcAft>
                <a:spcPts val="0"/>
              </a:spcAft>
              <a:buClr>
                <a:schemeClr val="dk1"/>
              </a:buClr>
              <a:buSzPts val="2800"/>
              <a:buNone/>
            </a:pPr>
            <a:r>
              <a:rPr lang="en-US" dirty="0"/>
              <a:t>The operating frequency is harder to view for Rx as there are two distinct dips indicating an operating frequency. But it is the second low point which indicates an operating frequency of about 3.07 GHz, which is close to the 3.1 GHz of Tx.</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F914-67B9-FA7F-9F3B-E45FFE47C6A3}"/>
              </a:ext>
            </a:extLst>
          </p:cNvPr>
          <p:cNvSpPr>
            <a:spLocks noGrp="1"/>
          </p:cNvSpPr>
          <p:nvPr>
            <p:ph type="title"/>
          </p:nvPr>
        </p:nvSpPr>
        <p:spPr/>
        <p:txBody>
          <a:bodyPr>
            <a:normAutofit fontScale="90000"/>
          </a:bodyPr>
          <a:lstStyle/>
          <a:p>
            <a:r>
              <a:rPr lang="en-US" dirty="0">
                <a:latin typeface="+mn-lt"/>
              </a:rPr>
              <a:t>Insert a photo of the measured S31 of the Wilkinson power divider.</a:t>
            </a:r>
            <a:br>
              <a:rPr lang="en-US" dirty="0">
                <a:latin typeface="+mn-lt"/>
              </a:rPr>
            </a:br>
            <a:endParaRPr lang="en-US" sz="3100" dirty="0">
              <a:latin typeface="+mn-lt"/>
            </a:endParaRPr>
          </a:p>
        </p:txBody>
      </p:sp>
      <p:sp>
        <p:nvSpPr>
          <p:cNvPr id="3" name="Text Placeholder 2">
            <a:extLst>
              <a:ext uri="{FF2B5EF4-FFF2-40B4-BE49-F238E27FC236}">
                <a16:creationId xmlns:a16="http://schemas.microsoft.com/office/drawing/2014/main" id="{558713DB-4766-86D3-38B4-AAF8FFF506B3}"/>
              </a:ext>
            </a:extLst>
          </p:cNvPr>
          <p:cNvSpPr>
            <a:spLocks noGrp="1"/>
          </p:cNvSpPr>
          <p:nvPr>
            <p:ph type="body" idx="1"/>
          </p:nvPr>
        </p:nvSpPr>
        <p:spPr/>
        <p:txBody>
          <a:bodyPr/>
          <a:lstStyle/>
          <a:p>
            <a:endParaRPr lang="en-US" dirty="0"/>
          </a:p>
        </p:txBody>
      </p:sp>
      <p:pic>
        <p:nvPicPr>
          <p:cNvPr id="8" name="Picture 7" descr="A screen with a graph on it&#10;&#10;Description automatically generated">
            <a:extLst>
              <a:ext uri="{FF2B5EF4-FFF2-40B4-BE49-F238E27FC236}">
                <a16:creationId xmlns:a16="http://schemas.microsoft.com/office/drawing/2014/main" id="{7BBC562E-B859-742F-64FB-E8BB917A1D06}"/>
              </a:ext>
            </a:extLst>
          </p:cNvPr>
          <p:cNvPicPr>
            <a:picLocks noChangeAspect="1"/>
          </p:cNvPicPr>
          <p:nvPr/>
        </p:nvPicPr>
        <p:blipFill>
          <a:blip r:embed="rId2"/>
          <a:stretch>
            <a:fillRect/>
          </a:stretch>
        </p:blipFill>
        <p:spPr>
          <a:xfrm>
            <a:off x="838200" y="1825625"/>
            <a:ext cx="5339367" cy="4004525"/>
          </a:xfrm>
          <a:prstGeom prst="rect">
            <a:avLst/>
          </a:prstGeom>
        </p:spPr>
      </p:pic>
    </p:spTree>
    <p:extLst>
      <p:ext uri="{BB962C8B-B14F-4D97-AF65-F5344CB8AC3E}">
        <p14:creationId xmlns:p14="http://schemas.microsoft.com/office/powerpoint/2010/main" val="318842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50 Ω transmission line</a:t>
            </a:r>
            <a:br>
              <a:rPr lang="en-US"/>
            </a:br>
            <a:r>
              <a:rPr lang="en-US" sz="3200"/>
              <a:t>Insert the simulation geometry </a:t>
            </a:r>
            <a:endParaRPr/>
          </a:p>
        </p:txBody>
      </p:sp>
      <p:pic>
        <p:nvPicPr>
          <p:cNvPr id="100" name="Google Shape;100;p3"/>
          <p:cNvPicPr preferRelativeResize="0">
            <a:picLocks noGrp="1"/>
          </p:cNvPicPr>
          <p:nvPr>
            <p:ph type="body" idx="1"/>
          </p:nvPr>
        </p:nvPicPr>
        <p:blipFill rotWithShape="1">
          <a:blip r:embed="rId3">
            <a:alphaModFix/>
          </a:blip>
          <a:srcRect/>
          <a:stretch/>
        </p:blipFill>
        <p:spPr>
          <a:xfrm>
            <a:off x="1086445" y="1726762"/>
            <a:ext cx="3678738" cy="48535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F914-67B9-FA7F-9F3B-E45FFE47C6A3}"/>
              </a:ext>
            </a:extLst>
          </p:cNvPr>
          <p:cNvSpPr>
            <a:spLocks noGrp="1"/>
          </p:cNvSpPr>
          <p:nvPr>
            <p:ph type="title"/>
          </p:nvPr>
        </p:nvSpPr>
        <p:spPr/>
        <p:txBody>
          <a:bodyPr>
            <a:normAutofit fontScale="90000"/>
          </a:bodyPr>
          <a:lstStyle/>
          <a:p>
            <a:r>
              <a:rPr lang="en-US" dirty="0">
                <a:latin typeface="+mn-lt"/>
              </a:rPr>
              <a:t>Insert a photo of the measured S31 of the Wilkinson power divider.</a:t>
            </a:r>
            <a:br>
              <a:rPr lang="en-US" dirty="0">
                <a:latin typeface="+mn-lt"/>
              </a:rPr>
            </a:br>
            <a:r>
              <a:rPr lang="en-US" sz="3100" dirty="0">
                <a:latin typeface="+mn-lt"/>
              </a:rPr>
              <a:t>a. What is the S21 at 3 GHz, and is this the anticipated value?</a:t>
            </a:r>
          </a:p>
        </p:txBody>
      </p:sp>
      <p:sp>
        <p:nvSpPr>
          <p:cNvPr id="3" name="Text Placeholder 2">
            <a:extLst>
              <a:ext uri="{FF2B5EF4-FFF2-40B4-BE49-F238E27FC236}">
                <a16:creationId xmlns:a16="http://schemas.microsoft.com/office/drawing/2014/main" id="{558713DB-4766-86D3-38B4-AAF8FFF506B3}"/>
              </a:ext>
            </a:extLst>
          </p:cNvPr>
          <p:cNvSpPr>
            <a:spLocks noGrp="1"/>
          </p:cNvSpPr>
          <p:nvPr>
            <p:ph type="body" idx="1"/>
          </p:nvPr>
        </p:nvSpPr>
        <p:spPr/>
        <p:txBody>
          <a:bodyPr/>
          <a:lstStyle/>
          <a:p>
            <a:pPr marL="114300" indent="0">
              <a:buNone/>
            </a:pPr>
            <a:r>
              <a:rPr lang="en-US" dirty="0"/>
              <a:t>For a Wilkinson power divider S21 = S31.</a:t>
            </a:r>
          </a:p>
          <a:p>
            <a:pPr marL="114300" indent="0">
              <a:buNone/>
            </a:pPr>
            <a:endParaRPr lang="en-US" dirty="0"/>
          </a:p>
          <a:p>
            <a:pPr marL="114300" indent="0">
              <a:buNone/>
            </a:pPr>
            <a:r>
              <a:rPr lang="en-US" dirty="0"/>
              <a:t>S21 at 3 GHz is about -8dB, which is lower than what was anticipated in the Sonnet simulations. This discrepancy can be attributed to the construction of the power divider with the copper tape. With the small size and inaccurate nature of hand cutting and placing component, there is an expected amount of error. </a:t>
            </a:r>
          </a:p>
        </p:txBody>
      </p:sp>
    </p:spTree>
    <p:extLst>
      <p:ext uri="{BB962C8B-B14F-4D97-AF65-F5344CB8AC3E}">
        <p14:creationId xmlns:p14="http://schemas.microsoft.com/office/powerpoint/2010/main" val="3116949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70ffbe60db_0_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latin typeface="+mn-lt"/>
              </a:rPr>
              <a:t>Insert measured S21 of the low-pass filter</a:t>
            </a:r>
            <a:endParaRPr sz="3100" dirty="0">
              <a:latin typeface="+mn-lt"/>
            </a:endParaRPr>
          </a:p>
        </p:txBody>
      </p:sp>
      <p:sp>
        <p:nvSpPr>
          <p:cNvPr id="272" name="Google Shape;272;g270ffbe60db_0_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dirty="0"/>
          </a:p>
        </p:txBody>
      </p:sp>
      <p:pic>
        <p:nvPicPr>
          <p:cNvPr id="3" name="Picture 2" descr="A hand holding a small black device&#10;&#10;Description automatically generated">
            <a:extLst>
              <a:ext uri="{FF2B5EF4-FFF2-40B4-BE49-F238E27FC236}">
                <a16:creationId xmlns:a16="http://schemas.microsoft.com/office/drawing/2014/main" id="{34FAF112-3E90-4399-1775-DD9CB37F7585}"/>
              </a:ext>
            </a:extLst>
          </p:cNvPr>
          <p:cNvPicPr>
            <a:picLocks noChangeAspect="1"/>
          </p:cNvPicPr>
          <p:nvPr/>
        </p:nvPicPr>
        <p:blipFill rotWithShape="1">
          <a:blip r:embed="rId3"/>
          <a:srcRect l="29328" t="33141" r="18143" b="10271"/>
          <a:stretch/>
        </p:blipFill>
        <p:spPr>
          <a:xfrm rot="10800000">
            <a:off x="889716" y="1878192"/>
            <a:ext cx="4244662" cy="3463155"/>
          </a:xfrm>
          <a:prstGeom prst="rect">
            <a:avLst/>
          </a:prstGeom>
        </p:spPr>
      </p:pic>
    </p:spTree>
    <p:extLst>
      <p:ext uri="{BB962C8B-B14F-4D97-AF65-F5344CB8AC3E}">
        <p14:creationId xmlns:p14="http://schemas.microsoft.com/office/powerpoint/2010/main" val="2206338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70ffbe60db_0_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latin typeface="+mn-lt"/>
              </a:rPr>
              <a:t>Insert measured S21 of the low-pass filter</a:t>
            </a:r>
            <a:br>
              <a:rPr lang="en-US" dirty="0">
                <a:latin typeface="+mn-lt"/>
              </a:rPr>
            </a:br>
            <a:r>
              <a:rPr lang="en-US" sz="3100" dirty="0">
                <a:latin typeface="+mn-lt"/>
              </a:rPr>
              <a:t>a. What is the cut-off frequency, and is this anticipated value?</a:t>
            </a:r>
            <a:endParaRPr sz="3100" dirty="0">
              <a:latin typeface="+mn-lt"/>
            </a:endParaRPr>
          </a:p>
        </p:txBody>
      </p:sp>
      <p:sp>
        <p:nvSpPr>
          <p:cNvPr id="272" name="Google Shape;272;g270ffbe60db_0_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The cut off frequency is</a:t>
            </a:r>
          </a:p>
          <a:p>
            <a:pPr marL="0" lvl="0" indent="0" algn="l" rtl="0">
              <a:spcBef>
                <a:spcPts val="1000"/>
              </a:spcBef>
              <a:spcAft>
                <a:spcPts val="0"/>
              </a:spcAft>
              <a:buNone/>
            </a:pPr>
            <a:endParaRPr lang="en-US" dirty="0"/>
          </a:p>
          <a:p>
            <a:pPr marL="0" lvl="0" indent="0" algn="l" rtl="0">
              <a:spcBef>
                <a:spcPts val="1000"/>
              </a:spcBef>
              <a:spcAft>
                <a:spcPts val="0"/>
              </a:spcAft>
              <a:buNone/>
            </a:pPr>
            <a:r>
              <a:rPr lang="en-US" dirty="0"/>
              <a:t>This is not the anticipated value. A justification for this discrepancy is that when soldering and constructing the filter, errors in handling such small pieces of copper tape could have potentially cause a short circuit or bypass of the filter. </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EB4E-31E8-7622-1D00-61E409C61411}"/>
              </a:ext>
            </a:extLst>
          </p:cNvPr>
          <p:cNvSpPr>
            <a:spLocks noGrp="1"/>
          </p:cNvSpPr>
          <p:nvPr>
            <p:ph type="title"/>
          </p:nvPr>
        </p:nvSpPr>
        <p:spPr/>
        <p:txBody>
          <a:bodyPr>
            <a:normAutofit/>
          </a:bodyPr>
          <a:lstStyle/>
          <a:p>
            <a:r>
              <a:rPr lang="en-US" sz="2800" dirty="0">
                <a:latin typeface="+mn-lt"/>
              </a:rPr>
              <a:t>Connect a signal generator and oscilloscope, and measure port 4 of the system while waving your hands over the antennas. Insert a screenshot of the oscilloscope output.</a:t>
            </a:r>
          </a:p>
        </p:txBody>
      </p:sp>
      <p:sp>
        <p:nvSpPr>
          <p:cNvPr id="3" name="Text Placeholder 2">
            <a:extLst>
              <a:ext uri="{FF2B5EF4-FFF2-40B4-BE49-F238E27FC236}">
                <a16:creationId xmlns:a16="http://schemas.microsoft.com/office/drawing/2014/main" id="{8C998C4F-6D89-3298-1229-33E163FD3312}"/>
              </a:ext>
            </a:extLst>
          </p:cNvPr>
          <p:cNvSpPr>
            <a:spLocks noGrp="1"/>
          </p:cNvSpPr>
          <p:nvPr>
            <p:ph type="body" idx="1"/>
          </p:nvPr>
        </p:nvSpPr>
        <p:spPr/>
        <p:txBody>
          <a:bodyPr/>
          <a:lstStyle/>
          <a:p>
            <a:pPr marL="114300" indent="0">
              <a:buNone/>
            </a:pPr>
            <a:r>
              <a:rPr lang="en-US" sz="2400" dirty="0"/>
              <a:t>Describe your observations. Do you see a Doppler frequency?</a:t>
            </a:r>
          </a:p>
          <a:p>
            <a:pPr marL="114300" indent="0">
              <a:buNone/>
            </a:pPr>
            <a:r>
              <a:rPr lang="en-US" sz="2400" dirty="0"/>
              <a:t>Yes, a doppler frequency was seen when a hand was waved over the antennas. </a:t>
            </a:r>
          </a:p>
          <a:p>
            <a:pPr marL="114300" indent="0">
              <a:buNone/>
            </a:pPr>
            <a:r>
              <a:rPr lang="en-US" sz="2400" dirty="0"/>
              <a:t>There was a significant amount of noise which appeared on the oscilloscope during operation. This noise is explained by some sort of grounding issue with the radar system. This conclusion was reached because when a foot was placed on the floor to provide a ground the noise was significantly reduced. The exact origin of the noise isn’t clear, but one justification is that there was some sort of gap or error in the application of solder on the bottom of the FR-4 substrate board.</a:t>
            </a:r>
            <a:br>
              <a:rPr lang="en-US" sz="2800" dirty="0"/>
            </a:br>
            <a:endParaRPr lang="en-US" sz="2800" dirty="0"/>
          </a:p>
          <a:p>
            <a:endParaRPr lang="en-US" dirty="0"/>
          </a:p>
          <a:p>
            <a:endParaRPr lang="en-US" dirty="0"/>
          </a:p>
        </p:txBody>
      </p:sp>
    </p:spTree>
    <p:extLst>
      <p:ext uri="{BB962C8B-B14F-4D97-AF65-F5344CB8AC3E}">
        <p14:creationId xmlns:p14="http://schemas.microsoft.com/office/powerpoint/2010/main" val="2697736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BAE2E-0EAD-7220-D0E1-9798E2F062C1}"/>
              </a:ext>
            </a:extLst>
          </p:cNvPr>
          <p:cNvSpPr>
            <a:spLocks noGrp="1"/>
          </p:cNvSpPr>
          <p:nvPr>
            <p:ph type="title"/>
          </p:nvPr>
        </p:nvSpPr>
        <p:spPr/>
        <p:txBody>
          <a:bodyPr/>
          <a:lstStyle/>
          <a:p>
            <a:r>
              <a:rPr lang="en-US" dirty="0">
                <a:latin typeface="+mn-lt"/>
              </a:rPr>
              <a:t>Oscilloscope Output</a:t>
            </a:r>
          </a:p>
        </p:txBody>
      </p:sp>
      <p:sp>
        <p:nvSpPr>
          <p:cNvPr id="3" name="Text Placeholder 2">
            <a:extLst>
              <a:ext uri="{FF2B5EF4-FFF2-40B4-BE49-F238E27FC236}">
                <a16:creationId xmlns:a16="http://schemas.microsoft.com/office/drawing/2014/main" id="{73C5D039-12A6-A9D8-C861-782FD59DC2F5}"/>
              </a:ext>
            </a:extLst>
          </p:cNvPr>
          <p:cNvSpPr>
            <a:spLocks noGrp="1"/>
          </p:cNvSpPr>
          <p:nvPr>
            <p:ph type="body" idx="1"/>
          </p:nvPr>
        </p:nvSpPr>
        <p:spPr/>
        <p:txBody>
          <a:bodyPr/>
          <a:lstStyle/>
          <a:p>
            <a:endParaRPr lang="en-US" dirty="0"/>
          </a:p>
        </p:txBody>
      </p:sp>
      <p:pic>
        <p:nvPicPr>
          <p:cNvPr id="5" name="Picture 4" descr="A device with a screen and buttons&#10;&#10;Description automatically generated">
            <a:extLst>
              <a:ext uri="{FF2B5EF4-FFF2-40B4-BE49-F238E27FC236}">
                <a16:creationId xmlns:a16="http://schemas.microsoft.com/office/drawing/2014/main" id="{77A9F240-80FF-C701-0A0F-F3AA89760043}"/>
              </a:ext>
            </a:extLst>
          </p:cNvPr>
          <p:cNvPicPr>
            <a:picLocks noChangeAspect="1"/>
          </p:cNvPicPr>
          <p:nvPr/>
        </p:nvPicPr>
        <p:blipFill rotWithShape="1">
          <a:blip r:embed="rId2"/>
          <a:srcRect l="6323" r="46479"/>
          <a:stretch/>
        </p:blipFill>
        <p:spPr>
          <a:xfrm rot="5400000">
            <a:off x="1633665" y="1030160"/>
            <a:ext cx="2700954" cy="4291884"/>
          </a:xfrm>
          <a:prstGeom prst="rect">
            <a:avLst/>
          </a:prstGeom>
        </p:spPr>
      </p:pic>
      <p:pic>
        <p:nvPicPr>
          <p:cNvPr id="7" name="Picture 6" descr="A close up of a device&#10;&#10;Description automatically generated">
            <a:extLst>
              <a:ext uri="{FF2B5EF4-FFF2-40B4-BE49-F238E27FC236}">
                <a16:creationId xmlns:a16="http://schemas.microsoft.com/office/drawing/2014/main" id="{297412F8-E869-7731-6B80-18190971F2DF}"/>
              </a:ext>
            </a:extLst>
          </p:cNvPr>
          <p:cNvPicPr>
            <a:picLocks noChangeAspect="1"/>
          </p:cNvPicPr>
          <p:nvPr/>
        </p:nvPicPr>
        <p:blipFill rotWithShape="1">
          <a:blip r:embed="rId3"/>
          <a:srcRect l="13834" r="38278"/>
          <a:stretch/>
        </p:blipFill>
        <p:spPr>
          <a:xfrm rot="5400000">
            <a:off x="6222681" y="1126939"/>
            <a:ext cx="2681629" cy="4199905"/>
          </a:xfrm>
          <a:prstGeom prst="rect">
            <a:avLst/>
          </a:prstGeom>
        </p:spPr>
      </p:pic>
    </p:spTree>
    <p:extLst>
      <p:ext uri="{BB962C8B-B14F-4D97-AF65-F5344CB8AC3E}">
        <p14:creationId xmlns:p14="http://schemas.microsoft.com/office/powerpoint/2010/main" val="3641727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50 Ω transmission line</a:t>
            </a:r>
            <a:br>
              <a:rPr lang="en-US"/>
            </a:br>
            <a:r>
              <a:rPr lang="en-US" sz="3200"/>
              <a:t>Insert S11 plot from 2 to 4 GHz</a:t>
            </a:r>
            <a:endParaRPr sz="3200"/>
          </a:p>
        </p:txBody>
      </p:sp>
      <p:pic>
        <p:nvPicPr>
          <p:cNvPr id="106" name="Google Shape;106;p4"/>
          <p:cNvPicPr preferRelativeResize="0">
            <a:picLocks noGrp="1"/>
          </p:cNvPicPr>
          <p:nvPr>
            <p:ph type="body" idx="1"/>
          </p:nvPr>
        </p:nvPicPr>
        <p:blipFill rotWithShape="1">
          <a:blip r:embed="rId3">
            <a:alphaModFix/>
          </a:blip>
          <a:srcRect/>
          <a:stretch/>
        </p:blipFill>
        <p:spPr>
          <a:xfrm>
            <a:off x="1666813" y="1825625"/>
            <a:ext cx="8858373" cy="43513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50 Ω transmission line</a:t>
            </a:r>
            <a:endParaRPr sz="3200"/>
          </a:p>
        </p:txBody>
      </p:sp>
      <p:sp>
        <p:nvSpPr>
          <p:cNvPr id="112" name="Google Shape;112;p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a. What are the maximum and minimum reflection coefficients in dB?</a:t>
            </a:r>
            <a:endParaRPr/>
          </a:p>
        </p:txBody>
      </p:sp>
      <p:sp>
        <p:nvSpPr>
          <p:cNvPr id="113" name="Google Shape;113;p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a:t>Γ_max = -1.875 dB</a:t>
            </a:r>
            <a:endParaRPr/>
          </a:p>
          <a:p>
            <a:pPr marL="228600" lvl="0" indent="-228600" algn="l" rtl="0">
              <a:lnSpc>
                <a:spcPct val="90000"/>
              </a:lnSpc>
              <a:spcBef>
                <a:spcPts val="1000"/>
              </a:spcBef>
              <a:spcAft>
                <a:spcPts val="0"/>
              </a:spcAft>
              <a:buClr>
                <a:schemeClr val="dk1"/>
              </a:buClr>
              <a:buSzPct val="100000"/>
              <a:buChar char="•"/>
            </a:pPr>
            <a:r>
              <a:rPr lang="en-US"/>
              <a:t>Γ_min = -21.485 dB </a:t>
            </a:r>
            <a:endParaRPr/>
          </a:p>
          <a:p>
            <a:pPr marL="228600" lvl="0" indent="-64135" algn="l" rtl="0">
              <a:lnSpc>
                <a:spcPct val="90000"/>
              </a:lnSpc>
              <a:spcBef>
                <a:spcPts val="1000"/>
              </a:spcBef>
              <a:spcAft>
                <a:spcPts val="0"/>
              </a:spcAft>
              <a:buClr>
                <a:schemeClr val="dk1"/>
              </a:buClr>
              <a:buSzPct val="100000"/>
              <a:buNone/>
            </a:pPr>
            <a:endParaRPr/>
          </a:p>
        </p:txBody>
      </p:sp>
      <p:sp>
        <p:nvSpPr>
          <p:cNvPr id="114" name="Google Shape;114;p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b. Does the S11 plot make sense? Explain your answer</a:t>
            </a:r>
            <a:endParaRPr/>
          </a:p>
        </p:txBody>
      </p:sp>
      <p:sp>
        <p:nvSpPr>
          <p:cNvPr id="115" name="Google Shape;115;p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a:t>This S11 plot makes sense, as the resonant frequency is approximately 2.87GHz, which is very close to the expected 3GHz. </a:t>
            </a:r>
            <a:endParaRPr/>
          </a:p>
          <a:p>
            <a:pPr marL="228600" lvl="0" indent="-228600" algn="l" rtl="0">
              <a:lnSpc>
                <a:spcPct val="90000"/>
              </a:lnSpc>
              <a:spcBef>
                <a:spcPts val="1000"/>
              </a:spcBef>
              <a:spcAft>
                <a:spcPts val="0"/>
              </a:spcAft>
              <a:buClr>
                <a:schemeClr val="dk1"/>
              </a:buClr>
              <a:buSzPct val="100000"/>
              <a:buChar char="•"/>
            </a:pPr>
            <a:r>
              <a:rPr lang="en-US"/>
              <a:t>The measured VWSR was 1.20477 at 2.87GHz, which correlates with the -21.485 dB reflection coefficient. </a:t>
            </a:r>
            <a:endParaRPr/>
          </a:p>
          <a:p>
            <a:pPr marL="228600" lvl="0" indent="-228600" algn="l" rtl="0">
              <a:lnSpc>
                <a:spcPct val="90000"/>
              </a:lnSpc>
              <a:spcBef>
                <a:spcPts val="1000"/>
              </a:spcBef>
              <a:spcAft>
                <a:spcPts val="0"/>
              </a:spcAft>
              <a:buClr>
                <a:schemeClr val="dk1"/>
              </a:buClr>
              <a:buSzPct val="100000"/>
              <a:buChar char="•"/>
            </a:pPr>
            <a:r>
              <a:rPr lang="en-US"/>
              <a:t>The minimum reflection coefficient is less than -10dB, which is to be expected.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50 Ω transmission line</a:t>
            </a:r>
            <a:br>
              <a:rPr lang="en-US" sz="4400"/>
            </a:br>
            <a:r>
              <a:rPr lang="en-US" sz="3200"/>
              <a:t>Plot S21 in the range of 2 – 4 GHz</a:t>
            </a:r>
            <a:endParaRPr/>
          </a:p>
        </p:txBody>
      </p:sp>
      <p:pic>
        <p:nvPicPr>
          <p:cNvPr id="121" name="Google Shape;121;p6"/>
          <p:cNvPicPr preferRelativeResize="0">
            <a:picLocks noGrp="1"/>
          </p:cNvPicPr>
          <p:nvPr>
            <p:ph type="body" idx="1"/>
          </p:nvPr>
        </p:nvPicPr>
        <p:blipFill rotWithShape="1">
          <a:blip r:embed="rId3">
            <a:alphaModFix/>
          </a:blip>
          <a:srcRect/>
          <a:stretch/>
        </p:blipFill>
        <p:spPr>
          <a:xfrm>
            <a:off x="838200" y="1928786"/>
            <a:ext cx="10515600" cy="41450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dirty="0"/>
              <a:t>Sonnet: 50 Ω transmission line</a:t>
            </a:r>
            <a:endParaRPr sz="3200" dirty="0"/>
          </a:p>
        </p:txBody>
      </p:sp>
      <p:sp>
        <p:nvSpPr>
          <p:cNvPr id="127" name="Google Shape;127;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a. What are the maximum and minimum transmission coefficients in dB?</a:t>
            </a:r>
            <a:endParaRPr/>
          </a:p>
        </p:txBody>
      </p:sp>
      <p:sp>
        <p:nvSpPr>
          <p:cNvPr id="128" name="Google Shape;128;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err="1"/>
              <a:t>Γ_max</a:t>
            </a:r>
            <a:r>
              <a:rPr lang="en-US" dirty="0"/>
              <a:t> = -5.24 dB</a:t>
            </a:r>
            <a:endParaRPr dirty="0"/>
          </a:p>
          <a:p>
            <a:pPr marL="228600" lvl="0" indent="-228600" algn="l" rtl="0">
              <a:lnSpc>
                <a:spcPct val="90000"/>
              </a:lnSpc>
              <a:spcBef>
                <a:spcPts val="1000"/>
              </a:spcBef>
              <a:spcAft>
                <a:spcPts val="0"/>
              </a:spcAft>
              <a:buClr>
                <a:schemeClr val="dk1"/>
              </a:buClr>
              <a:buSzPts val="2800"/>
              <a:buChar char="•"/>
            </a:pPr>
            <a:r>
              <a:rPr lang="en-US" dirty="0" err="1"/>
              <a:t>Γ_min</a:t>
            </a:r>
            <a:r>
              <a:rPr lang="en-US" dirty="0"/>
              <a:t> = -9.82 dB</a:t>
            </a:r>
            <a:endParaRPr dirty="0"/>
          </a:p>
        </p:txBody>
      </p:sp>
      <p:sp>
        <p:nvSpPr>
          <p:cNvPr id="129" name="Google Shape;129;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b. Does the S21 plot make sense? Explain your answer.</a:t>
            </a:r>
            <a:endParaRPr/>
          </a:p>
        </p:txBody>
      </p:sp>
      <p:sp>
        <p:nvSpPr>
          <p:cNvPr id="130" name="Google Shape;130;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The S21 plot does make sense, because it is consistent with the expected relationship between S11 and S21 in a 50 Ω transmission line.</a:t>
            </a:r>
          </a:p>
        </p:txBody>
      </p:sp>
      <p:pic>
        <p:nvPicPr>
          <p:cNvPr id="3" name="Picture 2">
            <a:extLst>
              <a:ext uri="{FF2B5EF4-FFF2-40B4-BE49-F238E27FC236}">
                <a16:creationId xmlns:a16="http://schemas.microsoft.com/office/drawing/2014/main" id="{9028C5FF-E74E-BED5-2835-9CE1590E5B5F}"/>
              </a:ext>
            </a:extLst>
          </p:cNvPr>
          <p:cNvPicPr>
            <a:picLocks noChangeAspect="1"/>
          </p:cNvPicPr>
          <p:nvPr/>
        </p:nvPicPr>
        <p:blipFill>
          <a:blip r:embed="rId3"/>
          <a:stretch>
            <a:fillRect/>
          </a:stretch>
        </p:blipFill>
        <p:spPr>
          <a:xfrm>
            <a:off x="6374144" y="4638572"/>
            <a:ext cx="1043477" cy="881987"/>
          </a:xfrm>
          <a:prstGeom prst="rect">
            <a:avLst/>
          </a:prstGeom>
        </p:spPr>
      </p:pic>
      <p:pic>
        <p:nvPicPr>
          <p:cNvPr id="5" name="Picture 4">
            <a:extLst>
              <a:ext uri="{FF2B5EF4-FFF2-40B4-BE49-F238E27FC236}">
                <a16:creationId xmlns:a16="http://schemas.microsoft.com/office/drawing/2014/main" id="{C0750E71-3397-F628-A753-15880AF8E243}"/>
              </a:ext>
            </a:extLst>
          </p:cNvPr>
          <p:cNvPicPr>
            <a:picLocks noChangeAspect="1"/>
          </p:cNvPicPr>
          <p:nvPr/>
        </p:nvPicPr>
        <p:blipFill>
          <a:blip r:embed="rId4"/>
          <a:stretch>
            <a:fillRect/>
          </a:stretch>
        </p:blipFill>
        <p:spPr>
          <a:xfrm>
            <a:off x="7619565" y="4758692"/>
            <a:ext cx="1056784" cy="7618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Wilkinson power divider</a:t>
            </a:r>
            <a:endParaRPr/>
          </a:p>
        </p:txBody>
      </p:sp>
      <p:sp>
        <p:nvSpPr>
          <p:cNvPr id="145" name="Google Shape;145;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What is the physical length of the quarter wavelength transformer section?</a:t>
            </a:r>
            <a:endParaRPr/>
          </a:p>
        </p:txBody>
      </p:sp>
      <p:sp>
        <p:nvSpPr>
          <p:cNvPr id="146" name="Google Shape;146;p9"/>
          <p:cNvSpPr txBox="1">
            <a:spLocks noGrp="1"/>
          </p:cNvSpPr>
          <p:nvPr>
            <p:ph type="body" idx="2"/>
          </p:nvPr>
        </p:nvSpPr>
        <p:spPr>
          <a:xfrm>
            <a:off x="839800" y="2505075"/>
            <a:ext cx="4929600" cy="3684600"/>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Clr>
                <a:schemeClr val="dk1"/>
              </a:buClr>
              <a:buSzPct val="100000"/>
              <a:buNone/>
            </a:pPr>
            <a:r>
              <a:rPr lang="en-US"/>
              <a:t>𝛌 = (3x10e8) / (3GHz)</a:t>
            </a:r>
            <a:endParaRPr/>
          </a:p>
          <a:p>
            <a:pPr marL="177800" lvl="0" indent="0" algn="l" rtl="0">
              <a:spcBef>
                <a:spcPts val="0"/>
              </a:spcBef>
              <a:spcAft>
                <a:spcPts val="0"/>
              </a:spcAft>
              <a:buClr>
                <a:schemeClr val="dk1"/>
              </a:buClr>
              <a:buSzPct val="100000"/>
              <a:buNone/>
            </a:pPr>
            <a:endParaRPr/>
          </a:p>
          <a:p>
            <a:pPr marL="0" lvl="0" indent="0" algn="l" rtl="0">
              <a:spcBef>
                <a:spcPts val="0"/>
              </a:spcBef>
              <a:spcAft>
                <a:spcPts val="0"/>
              </a:spcAft>
              <a:buClr>
                <a:schemeClr val="dk1"/>
              </a:buClr>
              <a:buSzPct val="100000"/>
              <a:buNone/>
            </a:pPr>
            <a:r>
              <a:rPr lang="en-US"/>
              <a:t>𝒍 = 𝛌/4 = 100mm/4 = 25mm</a:t>
            </a:r>
            <a:endParaRPr/>
          </a:p>
          <a:p>
            <a:pPr marL="0" lvl="0" indent="0" algn="l" rtl="0">
              <a:spcBef>
                <a:spcPts val="0"/>
              </a:spcBef>
              <a:spcAft>
                <a:spcPts val="0"/>
              </a:spcAft>
              <a:buClr>
                <a:schemeClr val="dk1"/>
              </a:buClr>
              <a:buSzPct val="100000"/>
              <a:buNone/>
            </a:pPr>
            <a:endParaRPr/>
          </a:p>
          <a:p>
            <a:pPr marL="0" lvl="0" indent="0" algn="l" rtl="0">
              <a:spcBef>
                <a:spcPts val="0"/>
              </a:spcBef>
              <a:spcAft>
                <a:spcPts val="0"/>
              </a:spcAft>
              <a:buClr>
                <a:schemeClr val="dk1"/>
              </a:buClr>
              <a:buSzPct val="100000"/>
              <a:buNone/>
            </a:pPr>
            <a:r>
              <a:rPr lang="en-US"/>
              <a:t>These calculations are different from the actual values used in the implementation of the power divider. This is because the power divider performed better with the adjust values used. </a:t>
            </a:r>
            <a:endParaRPr/>
          </a:p>
          <a:p>
            <a:pPr marL="0" lvl="0" indent="0" algn="l" rtl="0">
              <a:spcBef>
                <a:spcPts val="0"/>
              </a:spcBef>
              <a:spcAft>
                <a:spcPts val="0"/>
              </a:spcAft>
              <a:buClr>
                <a:schemeClr val="dk1"/>
              </a:buClr>
              <a:buSzPct val="100000"/>
              <a:buNone/>
            </a:pPr>
            <a:endParaRPr/>
          </a:p>
          <a:p>
            <a:pPr marL="228600" lvl="0" indent="-50800" algn="l" rtl="0">
              <a:lnSpc>
                <a:spcPct val="90000"/>
              </a:lnSpc>
              <a:spcBef>
                <a:spcPts val="0"/>
              </a:spcBef>
              <a:spcAft>
                <a:spcPts val="0"/>
              </a:spcAft>
              <a:buClr>
                <a:schemeClr val="dk1"/>
              </a:buClr>
              <a:buSzPct val="100000"/>
              <a:buNone/>
            </a:pPr>
            <a:endParaRPr/>
          </a:p>
        </p:txBody>
      </p:sp>
      <p:sp>
        <p:nvSpPr>
          <p:cNvPr id="147" name="Google Shape;147;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Show a screenshot of the em:Talk showing the physical length.</a:t>
            </a:r>
            <a:endParaRPr/>
          </a:p>
        </p:txBody>
      </p:sp>
      <p:sp>
        <p:nvSpPr>
          <p:cNvPr id="148" name="Google Shape;148;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49" name="Google Shape;149;p9"/>
          <p:cNvPicPr preferRelativeResize="0"/>
          <p:nvPr/>
        </p:nvPicPr>
        <p:blipFill>
          <a:blip r:embed="rId3">
            <a:alphaModFix/>
          </a:blip>
          <a:stretch>
            <a:fillRect/>
          </a:stretch>
        </p:blipFill>
        <p:spPr>
          <a:xfrm>
            <a:off x="5769336" y="2505074"/>
            <a:ext cx="5988920" cy="3684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Sonnet: Wilkinson power divider</a:t>
            </a:r>
            <a:endParaRPr/>
          </a:p>
        </p:txBody>
      </p:sp>
      <p:sp>
        <p:nvSpPr>
          <p:cNvPr id="136" name="Google Shape;136;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5. Show the calculation obtaining the impedance of the 3 GHz quarter wavelength transformer section.</a:t>
            </a:r>
            <a:endParaRPr/>
          </a:p>
        </p:txBody>
      </p:sp>
      <mc:AlternateContent xmlns:mc="http://schemas.openxmlformats.org/markup-compatibility/2006">
        <mc:Choice xmlns:a14="http://schemas.microsoft.com/office/drawing/2010/main" Requires="a14">
          <p:sp>
            <p:nvSpPr>
              <p:cNvPr id="137" name="Google Shape;137;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14:m>
                  <m:oMath xmlns:m="http://schemas.openxmlformats.org/officeDocument/2006/math">
                    <m:sSub>
                      <m:sSubPr>
                        <m:ctrlPr>
                          <a:rPr lang="en-US" smtClean="0">
                            <a:solidFill>
                              <a:srgbClr val="836967"/>
                            </a:solidFill>
                            <a:latin typeface="Cambria Math" panose="02040503050406030204" pitchFamily="18" charset="0"/>
                          </a:rPr>
                        </m:ctrlPr>
                      </m:sSubPr>
                      <m:e>
                        <m:r>
                          <a:rPr lang="en-US" i="1" smtClean="0">
                            <a:latin typeface="Cambria Math" panose="02040503050406030204" pitchFamily="18" charset="0"/>
                          </a:rPr>
                          <m:t>𝑍</m:t>
                        </m:r>
                      </m:e>
                      <m:sub>
                        <m:r>
                          <a:rPr lang="en-US" i="0" smtClean="0">
                            <a:latin typeface="Cambria Math" panose="02040503050406030204" pitchFamily="18" charset="0"/>
                          </a:rPr>
                          <m:t>1</m:t>
                        </m:r>
                      </m:sub>
                    </m:sSub>
                  </m:oMath>
                </a14:m>
                <a:r>
                  <a:rPr lang="en-US" dirty="0"/>
                  <a:t> =</a:t>
                </a:r>
                <a14:m>
                  <m:oMath xmlns:m="http://schemas.openxmlformats.org/officeDocument/2006/math">
                    <m:rad>
                      <m:radPr>
                        <m:degHide m:val="on"/>
                        <m:ctrlPr>
                          <a:rPr lang="en-US" dirty="0" smtClean="0">
                            <a:solidFill>
                              <a:srgbClr val="836967"/>
                            </a:solidFill>
                            <a:latin typeface="Cambria Math" panose="02040503050406030204" pitchFamily="18" charset="0"/>
                          </a:rPr>
                        </m:ctrlPr>
                      </m:radPr>
                      <m:deg/>
                      <m:e>
                        <m:r>
                          <a:rPr lang="en-US" dirty="0">
                            <a:latin typeface="Cambria Math" panose="02040503050406030204" pitchFamily="18" charset="0"/>
                          </a:rPr>
                          <m:t>2</m:t>
                        </m:r>
                      </m:e>
                    </m:rad>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𝑍</m:t>
                        </m:r>
                      </m:e>
                      <m:sub>
                        <m:r>
                          <a:rPr lang="en-US" i="0" dirty="0">
                            <a:latin typeface="Cambria Math" panose="02040503050406030204" pitchFamily="18" charset="0"/>
                          </a:rPr>
                          <m:t>0</m:t>
                        </m:r>
                      </m:sub>
                    </m:sSub>
                  </m:oMath>
                </a14:m>
                <a:endParaRPr lang="en-US" i="1" dirty="0">
                  <a:latin typeface="Cambria Math" panose="02040503050406030204" pitchFamily="18" charset="0"/>
                </a:endParaRPr>
              </a:p>
              <a:p>
                <a:pPr marL="228600" lvl="0" indent="-50800" algn="l" rtl="0">
                  <a:lnSpc>
                    <a:spcPct val="90000"/>
                  </a:lnSpc>
                  <a:spcBef>
                    <a:spcPts val="0"/>
                  </a:spcBef>
                  <a:spcAft>
                    <a:spcPts val="0"/>
                  </a:spcAft>
                  <a:buClr>
                    <a:schemeClr val="dk1"/>
                  </a:buClr>
                  <a:buSzPts val="2800"/>
                  <a:buNone/>
                </a:pPr>
                <a:r>
                  <a:rPr lang="en-US" dirty="0">
                    <a:latin typeface="Cambria Math" panose="02040503050406030204" pitchFamily="18" charset="0"/>
                  </a:rPr>
                  <a:t>𝑍_1=√2 (50)</a:t>
                </a:r>
              </a:p>
              <a:p>
                <a:pPr marL="228600" lvl="0" indent="-50800" algn="l" rtl="0">
                  <a:lnSpc>
                    <a:spcPct val="90000"/>
                  </a:lnSpc>
                  <a:spcBef>
                    <a:spcPts val="0"/>
                  </a:spcBef>
                  <a:spcAft>
                    <a:spcPts val="0"/>
                  </a:spcAft>
                  <a:buClr>
                    <a:schemeClr val="dk1"/>
                  </a:buClr>
                  <a:buSzPts val="2800"/>
                  <a:buNone/>
                </a:pPr>
                <a:r>
                  <a:rPr lang="en-US" b="1" dirty="0">
                    <a:latin typeface="Cambria Math" panose="02040503050406030204" pitchFamily="18" charset="0"/>
                  </a:rPr>
                  <a:t>𝑍_1 = 70.71</a:t>
                </a:r>
                <a:r>
                  <a:rPr lang="el-GR" b="1" dirty="0">
                    <a:latin typeface="Cambria Math" panose="02040503050406030204" pitchFamily="18" charset="0"/>
                  </a:rPr>
                  <a:t>Ω</a:t>
                </a:r>
                <a:endParaRPr lang="en-US" b="1" dirty="0">
                  <a:latin typeface="Cambria Math" panose="02040503050406030204" pitchFamily="18" charset="0"/>
                </a:endParaRPr>
              </a:p>
              <a:p>
                <a:pPr marL="228600" lvl="0" indent="-50800" algn="l" rtl="0">
                  <a:lnSpc>
                    <a:spcPct val="90000"/>
                  </a:lnSpc>
                  <a:spcBef>
                    <a:spcPts val="0"/>
                  </a:spcBef>
                  <a:spcAft>
                    <a:spcPts val="0"/>
                  </a:spcAft>
                  <a:buClr>
                    <a:schemeClr val="dk1"/>
                  </a:buClr>
                  <a:buSzPts val="2800"/>
                  <a:buNone/>
                </a:pPr>
                <a:endParaRPr lang="en-US" i="1" dirty="0">
                  <a:latin typeface="Cambria Math" panose="02040503050406030204" pitchFamily="18" charset="0"/>
                </a:endParaRPr>
              </a:p>
            </p:txBody>
          </p:sp>
        </mc:Choice>
        <mc:Fallback>
          <p:sp>
            <p:nvSpPr>
              <p:cNvPr id="137" name="Google Shape;137;p8"/>
              <p:cNvSpPr txBox="1">
                <a:spLocks noGrp="1" noRot="1" noChangeAspect="1" noMove="1" noResize="1" noEditPoints="1" noAdjustHandles="1" noChangeArrowheads="1" noChangeShapeType="1" noTextEdit="1"/>
              </p:cNvSpPr>
              <p:nvPr>
                <p:ph type="body" idx="2"/>
              </p:nvPr>
            </p:nvSpPr>
            <p:spPr>
              <a:xfrm>
                <a:off x="839788" y="2505075"/>
                <a:ext cx="5157787" cy="3684588"/>
              </a:xfrm>
              <a:prstGeom prst="rect">
                <a:avLst/>
              </a:prstGeom>
              <a:blipFill>
                <a:blip r:embed="rId3"/>
                <a:stretch>
                  <a:fillRect t="-1987"/>
                </a:stretch>
              </a:blipFill>
              <a:ln>
                <a:noFill/>
              </a:ln>
            </p:spPr>
            <p:txBody>
              <a:bodyPr/>
              <a:lstStyle/>
              <a:p>
                <a:r>
                  <a:rPr lang="en-US">
                    <a:noFill/>
                  </a:rPr>
                  <a:t> </a:t>
                </a:r>
              </a:p>
            </p:txBody>
          </p:sp>
        </mc:Fallback>
      </mc:AlternateContent>
      <p:sp>
        <p:nvSpPr>
          <p:cNvPr id="138" name="Google Shape;138;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1"/>
              </a:buClr>
              <a:buSzPct val="100000"/>
              <a:buNone/>
            </a:pPr>
            <a:endParaRPr dirty="0"/>
          </a:p>
        </p:txBody>
      </p:sp>
      <p:sp>
        <p:nvSpPr>
          <p:cNvPr id="139" name="Google Shape;139;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1428</Words>
  <Application>Microsoft Office PowerPoint</Application>
  <PresentationFormat>Widescreen</PresentationFormat>
  <Paragraphs>102</Paragraphs>
  <Slides>34</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Play</vt:lpstr>
      <vt:lpstr>Cambria Math</vt:lpstr>
      <vt:lpstr>Office Theme</vt:lpstr>
      <vt:lpstr>Hannah Siegel </vt:lpstr>
      <vt:lpstr>Sonnet: 50 Ω transmission line</vt:lpstr>
      <vt:lpstr>Sonnet: 50 Ω transmission line Insert the simulation geometry </vt:lpstr>
      <vt:lpstr>Sonnet: 50 Ω transmission line Insert S11 plot from 2 to 4 GHz</vt:lpstr>
      <vt:lpstr>Sonnet: 50 Ω transmission line</vt:lpstr>
      <vt:lpstr>Sonnet: 50 Ω transmission line Plot S21 in the range of 2 – 4 GHz</vt:lpstr>
      <vt:lpstr>Sonnet: 50 Ω transmission line</vt:lpstr>
      <vt:lpstr>Sonnet: Wilkinson power divider</vt:lpstr>
      <vt:lpstr>Sonnet: Wilkinson power divider</vt:lpstr>
      <vt:lpstr>Sonnet: Wilkinson power divider Insert the simulation geometry</vt:lpstr>
      <vt:lpstr>Sonnet: Wilkinson power divider Insert S11 plot in the range of 2 – 4 GHz</vt:lpstr>
      <vt:lpstr>Sonnet: Wilkinson power divider</vt:lpstr>
      <vt:lpstr>Sonnet: Wilkinson power divider Insert the simulation geometry</vt:lpstr>
      <vt:lpstr>Sonnet: Wilkinson power divider . Insert S11 plot in the range of 2 – 4 GHz</vt:lpstr>
      <vt:lpstr>Wilkinson Power Divider Design Justification</vt:lpstr>
      <vt:lpstr>Plot S21 and S31 (two plots superimpose) in the range of 2 – 4 GHz note: both lines are exactly the same so only one is visible </vt:lpstr>
      <vt:lpstr>Sonnet: Wilkinson power divider</vt:lpstr>
      <vt:lpstr>Sonnet: Wilkinson power divider c. Do these values make sense? Explain your answer. </vt:lpstr>
      <vt:lpstr>Sonnet: Stepped impedance low-pass filter</vt:lpstr>
      <vt:lpstr>Sonnet: Stepped impedance low-pass filter Insert the simulation geometry</vt:lpstr>
      <vt:lpstr>Insert dB(S21) plot from 0 to 6 GHz and mark the cut-off frequency (- 3dB point) on the plot</vt:lpstr>
      <vt:lpstr>Insert dB(S21) plot from 0 to 6 GHz and mark the cut-off frequency (- 3dB point) on the plot</vt:lpstr>
      <vt:lpstr>Microstrip Line Coupler</vt:lpstr>
      <vt:lpstr>Microstrip Line Coupler insert geometry</vt:lpstr>
      <vt:lpstr>S11</vt:lpstr>
      <vt:lpstr>S31</vt:lpstr>
      <vt:lpstr>Fabrication Report Insert photos of the measured S11 of the TX and RX antennas</vt:lpstr>
      <vt:lpstr>a. What are the operating frequencies?</vt:lpstr>
      <vt:lpstr>Insert a photo of the measured S31 of the Wilkinson power divider. </vt:lpstr>
      <vt:lpstr>Insert a photo of the measured S31 of the Wilkinson power divider. a. What is the S21 at 3 GHz, and is this the anticipated value?</vt:lpstr>
      <vt:lpstr>Insert measured S21 of the low-pass filter</vt:lpstr>
      <vt:lpstr>Insert measured S21 of the low-pass filter a. What is the cut-off frequency, and is this anticipated value?</vt:lpstr>
      <vt:lpstr>Connect a signal generator and oscilloscope, and measure port 4 of the system while waving your hands over the antennas. Insert a screenshot of the oscilloscope output.</vt:lpstr>
      <vt:lpstr>Oscilloscope 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Hannah Siegel </dc:title>
  <dc:creator>Hannah Siegel</dc:creator>
  <cp:lastModifiedBy>Hannah Siegel</cp:lastModifiedBy>
  <cp:revision>6</cp:revision>
  <dcterms:created xsi:type="dcterms:W3CDTF">2024-05-03T03:40:21Z</dcterms:created>
  <dcterms:modified xsi:type="dcterms:W3CDTF">2024-05-11T03:23:48Z</dcterms:modified>
</cp:coreProperties>
</file>